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Average" panose="020B0604020202020204" charset="0"/>
      <p:regular r:id="rId18"/>
    </p:embeddedFont>
    <p:embeddedFont>
      <p:font typeface="Lato" panose="020F0502020204030203"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Montserrat Medium" panose="000006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11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f87997393_0_1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f87997393_0_1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f87997393_0_1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f87997393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ddd67fc26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ddd67fc26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ddd67fc26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ddd67fc26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f87997393_0_1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f87997393_0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f87997393_0_1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f87997393_0_1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f87997393_0_1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f87997393_0_1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f8799739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TOLL TAX</a:t>
            </a:r>
            <a:endParaRPr/>
          </a:p>
          <a:p>
            <a:pPr marL="0" lvl="0" indent="0" algn="l" rtl="0">
              <a:spcBef>
                <a:spcPts val="0"/>
              </a:spcBef>
              <a:spcAft>
                <a:spcPts val="0"/>
              </a:spcAft>
              <a:buNone/>
            </a:pPr>
            <a:r>
              <a:rPr lang="en-GB"/>
              <a:t>SYSTEM PROTOTYPE</a:t>
            </a:r>
            <a:endParaRPr/>
          </a:p>
        </p:txBody>
      </p:sp>
      <p:sp>
        <p:nvSpPr>
          <p:cNvPr id="229" name="Google Shape;229;p17"/>
          <p:cNvSpPr txBox="1">
            <a:spLocks noGrp="1"/>
          </p:cNvSpPr>
          <p:nvPr>
            <p:ph type="subTitle" idx="1"/>
          </p:nvPr>
        </p:nvSpPr>
        <p:spPr>
          <a:xfrm>
            <a:off x="5895900" y="3706325"/>
            <a:ext cx="3470700" cy="506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t>DEEPIKA SG(210701048)</a:t>
            </a:r>
            <a:endParaRPr/>
          </a:p>
          <a:p>
            <a:pPr marL="0" lvl="0" indent="0" algn="l" rtl="0">
              <a:lnSpc>
                <a:spcPct val="100000"/>
              </a:lnSpc>
              <a:spcBef>
                <a:spcPts val="1600"/>
              </a:spcBef>
              <a:spcAft>
                <a:spcPts val="0"/>
              </a:spcAft>
              <a:buNone/>
            </a:pPr>
            <a:r>
              <a:rPr lang="en-GB"/>
              <a:t>GOPIKA KV(210701063)</a:t>
            </a:r>
            <a:endParaRPr/>
          </a:p>
          <a:p>
            <a:pPr marL="0" lvl="0" indent="0" algn="l" rtl="0">
              <a:lnSpc>
                <a:spcPct val="100000"/>
              </a:lnSpc>
              <a:spcBef>
                <a:spcPts val="1600"/>
              </a:spcBef>
              <a:spcAft>
                <a:spcPts val="1600"/>
              </a:spcAft>
              <a:buNone/>
            </a:pPr>
            <a:r>
              <a:rPr lang="en-GB"/>
              <a:t>HAARTHY SL(210701065)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6"/>
          <p:cNvSpPr txBox="1"/>
          <p:nvPr/>
        </p:nvSpPr>
        <p:spPr>
          <a:xfrm>
            <a:off x="977100" y="393875"/>
            <a:ext cx="7875000" cy="8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lt1"/>
                </a:solidFill>
                <a:latin typeface="Lato"/>
                <a:ea typeface="Lato"/>
                <a:cs typeface="Lato"/>
                <a:sym typeface="Lato"/>
              </a:rPr>
              <a:t>When implemented in toll system aka   </a:t>
            </a:r>
            <a:r>
              <a:rPr lang="en-GB" sz="1600" b="1">
                <a:solidFill>
                  <a:schemeClr val="dk1"/>
                </a:solidFill>
                <a:latin typeface="Lato"/>
                <a:ea typeface="Lato"/>
                <a:cs typeface="Lato"/>
                <a:sym typeface="Lato"/>
              </a:rPr>
              <a:t>when car  arrives in front of sensor</a:t>
            </a:r>
            <a:endParaRPr sz="1600" b="1">
              <a:solidFill>
                <a:schemeClr val="dk1"/>
              </a:solidFill>
              <a:latin typeface="Lato"/>
              <a:ea typeface="Lato"/>
              <a:cs typeface="Lato"/>
              <a:sym typeface="Lato"/>
            </a:endParaRPr>
          </a:p>
        </p:txBody>
      </p:sp>
      <p:pic>
        <p:nvPicPr>
          <p:cNvPr id="293" name="Google Shape;293;p26"/>
          <p:cNvPicPr preferRelativeResize="0"/>
          <p:nvPr/>
        </p:nvPicPr>
        <p:blipFill>
          <a:blip r:embed="rId3">
            <a:alphaModFix/>
          </a:blip>
          <a:stretch>
            <a:fillRect/>
          </a:stretch>
        </p:blipFill>
        <p:spPr>
          <a:xfrm>
            <a:off x="977100" y="1113900"/>
            <a:ext cx="7503398" cy="35934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7"/>
          <p:cNvSpPr txBox="1">
            <a:spLocks noGrp="1"/>
          </p:cNvSpPr>
          <p:nvPr>
            <p:ph type="title" idx="2"/>
          </p:nvPr>
        </p:nvSpPr>
        <p:spPr>
          <a:xfrm>
            <a:off x="1297500" y="459500"/>
            <a:ext cx="6230400" cy="281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u="sng"/>
              <a:t>HOW DO IT WORK?</a:t>
            </a:r>
            <a:endParaRPr sz="1500" u="sng"/>
          </a:p>
          <a:p>
            <a:pPr marL="0" lvl="0" indent="0" algn="l" rtl="0">
              <a:spcBef>
                <a:spcPts val="0"/>
              </a:spcBef>
              <a:spcAft>
                <a:spcPts val="0"/>
              </a:spcAft>
              <a:buNone/>
            </a:pPr>
            <a:endParaRPr/>
          </a:p>
          <a:p>
            <a:pPr marL="0" lvl="0" indent="0" algn="l" rtl="0">
              <a:spcBef>
                <a:spcPts val="0"/>
              </a:spcBef>
              <a:spcAft>
                <a:spcPts val="0"/>
              </a:spcAft>
              <a:buNone/>
            </a:pPr>
            <a:endParaRPr sz="1400"/>
          </a:p>
          <a:p>
            <a:pPr marL="0" lvl="0" indent="0" algn="just" rtl="0">
              <a:spcBef>
                <a:spcPts val="0"/>
              </a:spcBef>
              <a:spcAft>
                <a:spcPts val="0"/>
              </a:spcAft>
              <a:buNone/>
            </a:pPr>
            <a:r>
              <a:rPr lang="en-GB" sz="1400"/>
              <a:t>The connections are done as shown in the circuit and the micro servo is connected to the 9th pin in the arduino where the arduino is loaded with the right code then the control of micro servo whenever receives signal from sensor HC-SR04 the arduino makes the control of micro servo rise to 90 degrees above making way for the vehicle in our case as toll tax system.</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28"/>
          <p:cNvPicPr preferRelativeResize="0"/>
          <p:nvPr/>
        </p:nvPicPr>
        <p:blipFill>
          <a:blip r:embed="rId3">
            <a:alphaModFix/>
          </a:blip>
          <a:stretch>
            <a:fillRect/>
          </a:stretch>
        </p:blipFill>
        <p:spPr>
          <a:xfrm rot="-5400000">
            <a:off x="3332375" y="-485750"/>
            <a:ext cx="3847000" cy="5824301"/>
          </a:xfrm>
          <a:prstGeom prst="rect">
            <a:avLst/>
          </a:prstGeom>
          <a:noFill/>
          <a:ln>
            <a:noFill/>
          </a:ln>
        </p:spPr>
      </p:pic>
      <p:sp>
        <p:nvSpPr>
          <p:cNvPr id="304" name="Google Shape;304;p28"/>
          <p:cNvSpPr txBox="1"/>
          <p:nvPr/>
        </p:nvSpPr>
        <p:spPr>
          <a:xfrm>
            <a:off x="329400" y="1642800"/>
            <a:ext cx="18582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Lato"/>
                <a:ea typeface="Lato"/>
                <a:cs typeface="Lato"/>
                <a:sym typeface="Lato"/>
              </a:rPr>
              <a:t>OUR PROJECT IMPLEMENTATION</a:t>
            </a:r>
            <a:endParaRPr sz="13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9"/>
          <p:cNvSpPr txBox="1"/>
          <p:nvPr/>
        </p:nvSpPr>
        <p:spPr>
          <a:xfrm>
            <a:off x="516800" y="1923750"/>
            <a:ext cx="1249200" cy="6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Lato"/>
                <a:ea typeface="Lato"/>
                <a:cs typeface="Lato"/>
                <a:sym typeface="Lato"/>
              </a:rPr>
              <a:t>WORKING DEMO</a:t>
            </a:r>
            <a:endParaRPr sz="1300">
              <a:solidFill>
                <a:schemeClr val="lt1"/>
              </a:solidFill>
              <a:latin typeface="Lato"/>
              <a:ea typeface="Lato"/>
              <a:cs typeface="Lato"/>
              <a:sym typeface="Lato"/>
            </a:endParaRPr>
          </a:p>
        </p:txBody>
      </p:sp>
      <p:sp>
        <p:nvSpPr>
          <p:cNvPr id="311" name="Google Shape;311;p29"/>
          <p:cNvSpPr txBox="1"/>
          <p:nvPr/>
        </p:nvSpPr>
        <p:spPr>
          <a:xfrm>
            <a:off x="1531700" y="4109925"/>
            <a:ext cx="6855000" cy="2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300" dirty="0">
                <a:solidFill>
                  <a:schemeClr val="lt1"/>
                </a:solidFill>
                <a:latin typeface="Lato"/>
                <a:ea typeface="Lato"/>
                <a:cs typeface="Lato"/>
                <a:sym typeface="Lato"/>
              </a:rPr>
              <a:t>The image shows the implemented project which is working and detecting the object across the sensor and the micro servo thus moves 90 degrees up so to allow the car to move for more details refer to the implemented video showing working of our project.</a:t>
            </a:r>
            <a:endParaRPr sz="1300" dirty="0">
              <a:solidFill>
                <a:schemeClr val="lt1"/>
              </a:solidFill>
              <a:latin typeface="Lato"/>
              <a:ea typeface="Lato"/>
              <a:cs typeface="Lato"/>
              <a:sym typeface="Lato"/>
            </a:endParaRPr>
          </a:p>
        </p:txBody>
      </p:sp>
      <p:pic>
        <p:nvPicPr>
          <p:cNvPr id="3" name="Picture 2">
            <a:extLst>
              <a:ext uri="{FF2B5EF4-FFF2-40B4-BE49-F238E27FC236}">
                <a16:creationId xmlns:a16="http://schemas.microsoft.com/office/drawing/2014/main" id="{827754F9-DD18-0E52-E160-989867A9990A}"/>
              </a:ext>
            </a:extLst>
          </p:cNvPr>
          <p:cNvPicPr>
            <a:picLocks noChangeAspect="1"/>
          </p:cNvPicPr>
          <p:nvPr/>
        </p:nvPicPr>
        <p:blipFill>
          <a:blip r:embed="rId3"/>
          <a:stretch>
            <a:fillRect/>
          </a:stretch>
        </p:blipFill>
        <p:spPr>
          <a:xfrm>
            <a:off x="2177716" y="339240"/>
            <a:ext cx="5089358" cy="381701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0"/>
          <p:cNvSpPr txBox="1"/>
          <p:nvPr/>
        </p:nvSpPr>
        <p:spPr>
          <a:xfrm>
            <a:off x="1859625" y="1219775"/>
            <a:ext cx="4793700" cy="2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u="sng">
                <a:solidFill>
                  <a:schemeClr val="lt1"/>
                </a:solidFill>
                <a:latin typeface="Lato"/>
                <a:ea typeface="Lato"/>
                <a:cs typeface="Lato"/>
                <a:sym typeface="Lato"/>
              </a:rPr>
              <a:t>FUTURE  SCOPE  AND  CONCLUSION</a:t>
            </a:r>
            <a:endParaRPr sz="1300" u="sng">
              <a:solidFill>
                <a:schemeClr val="lt1"/>
              </a:solidFill>
              <a:latin typeface="Lato"/>
              <a:ea typeface="Lato"/>
              <a:cs typeface="Lato"/>
              <a:sym typeface="Lato"/>
            </a:endParaRPr>
          </a:p>
        </p:txBody>
      </p:sp>
      <p:sp>
        <p:nvSpPr>
          <p:cNvPr id="317" name="Google Shape;317;p30"/>
          <p:cNvSpPr txBox="1"/>
          <p:nvPr/>
        </p:nvSpPr>
        <p:spPr>
          <a:xfrm>
            <a:off x="1625400" y="1891200"/>
            <a:ext cx="6667500" cy="1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This prototype has become a equipment in many of the domains and many yet to come, the manufacturing companies when their product has to be pushed into boxes when arrives from prior machine, the door opening system in shops,malls etc, the garbage dumping system with upgradation of blue-white-green waste can all use this as the basis thus is important to understand it working.</a:t>
            </a:r>
            <a:endParaRPr>
              <a:solidFill>
                <a:schemeClr val="lt1"/>
              </a:solidFill>
              <a:latin typeface="Montserrat"/>
              <a:ea typeface="Montserrat"/>
              <a:cs typeface="Montserrat"/>
              <a:sym typeface="Montserrat"/>
            </a:endParaRPr>
          </a:p>
        </p:txBody>
      </p:sp>
      <p:sp>
        <p:nvSpPr>
          <p:cNvPr id="318" name="Google Shape;318;p30"/>
          <p:cNvSpPr txBox="1"/>
          <p:nvPr/>
        </p:nvSpPr>
        <p:spPr>
          <a:xfrm>
            <a:off x="1625400" y="3437075"/>
            <a:ext cx="6527100" cy="780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a:solidFill>
                  <a:schemeClr val="lt1"/>
                </a:solidFill>
                <a:highlight>
                  <a:schemeClr val="dk1"/>
                </a:highlight>
                <a:latin typeface="Montserrat"/>
                <a:ea typeface="Montserrat"/>
                <a:cs typeface="Montserrat"/>
                <a:sym typeface="Montserrat"/>
              </a:rPr>
              <a:t>The implementation of an IoT-based toll tax system represents a significant advancement in the management and efficiency of toll collection processes.This system leverages modern technology to address many of the challenges faced by traditional toll collection methods.</a:t>
            </a:r>
            <a:endParaRPr sz="1500">
              <a:solidFill>
                <a:schemeClr val="lt1"/>
              </a:solidFill>
              <a:highlight>
                <a:schemeClr val="dk1"/>
              </a:highlight>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1"/>
          <p:cNvSpPr txBox="1">
            <a:spLocks noGrp="1"/>
          </p:cNvSpPr>
          <p:nvPr>
            <p:ph type="title"/>
          </p:nvPr>
        </p:nvSpPr>
        <p:spPr>
          <a:xfrm>
            <a:off x="3446350" y="61582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END!</a:t>
            </a:r>
            <a:endParaRPr/>
          </a:p>
        </p:txBody>
      </p:sp>
      <p:pic>
        <p:nvPicPr>
          <p:cNvPr id="324" name="Google Shape;324;p31"/>
          <p:cNvPicPr preferRelativeResize="0"/>
          <p:nvPr/>
        </p:nvPicPr>
        <p:blipFill rotWithShape="1">
          <a:blip r:embed="rId3">
            <a:alphaModFix/>
          </a:blip>
          <a:srcRect l="5118" t="30391" r="5707"/>
          <a:stretch/>
        </p:blipFill>
        <p:spPr>
          <a:xfrm>
            <a:off x="2609200" y="1732225"/>
            <a:ext cx="4575101" cy="2008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500" u="sng"/>
              <a:t>Contents </a:t>
            </a:r>
            <a:endParaRPr sz="2500" u="sng"/>
          </a:p>
        </p:txBody>
      </p:sp>
      <p:sp>
        <p:nvSpPr>
          <p:cNvPr id="235" name="Google Shape;235;p18"/>
          <p:cNvSpPr txBox="1"/>
          <p:nvPr/>
        </p:nvSpPr>
        <p:spPr>
          <a:xfrm>
            <a:off x="1294301" y="2097575"/>
            <a:ext cx="3018300" cy="325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ABSTRACT</a:t>
            </a:r>
            <a:endParaRPr sz="1800" b="1">
              <a:solidFill>
                <a:schemeClr val="lt1"/>
              </a:solidFill>
              <a:latin typeface="Average"/>
              <a:ea typeface="Average"/>
              <a:cs typeface="Average"/>
              <a:sym typeface="Average"/>
            </a:endParaRPr>
          </a:p>
        </p:txBody>
      </p:sp>
      <p:sp>
        <p:nvSpPr>
          <p:cNvPr id="236" name="Google Shape;236;p18"/>
          <p:cNvSpPr txBox="1"/>
          <p:nvPr/>
        </p:nvSpPr>
        <p:spPr>
          <a:xfrm>
            <a:off x="1294301" y="2667201"/>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Components Requirements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3196139"/>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Working</a:t>
            </a:r>
            <a:endParaRPr sz="1800">
              <a:solidFill>
                <a:schemeClr val="lt1"/>
              </a:solidFill>
              <a:latin typeface="Average"/>
              <a:ea typeface="Average"/>
              <a:cs typeface="Average"/>
              <a:sym typeface="Average"/>
            </a:endParaRPr>
          </a:p>
        </p:txBody>
      </p:sp>
      <p:sp>
        <p:nvSpPr>
          <p:cNvPr id="238" name="Google Shape;238;p18"/>
          <p:cNvSpPr txBox="1"/>
          <p:nvPr/>
        </p:nvSpPr>
        <p:spPr>
          <a:xfrm>
            <a:off x="4651373"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3" action="ppaction://hlinksldjump">
                  <a:extLst>
                    <a:ext uri="{A12FA001-AC4F-418D-AE19-62706E023703}">
                      <ahyp:hlinkClr xmlns:ahyp="http://schemas.microsoft.com/office/drawing/2018/hyperlinkcolor" val="tx"/>
                    </a:ext>
                  </a:extLst>
                </a:hlinkClick>
              </a:rPr>
              <a:t>diagram</a:t>
            </a:r>
            <a:endParaRPr sz="1800">
              <a:solidFill>
                <a:srgbClr val="CACACA"/>
              </a:solidFill>
              <a:latin typeface="Average"/>
              <a:ea typeface="Average"/>
              <a:cs typeface="Average"/>
              <a:sym typeface="Average"/>
            </a:endParaRPr>
          </a:p>
        </p:txBody>
      </p:sp>
      <p:sp>
        <p:nvSpPr>
          <p:cNvPr id="239" name="Google Shape;239;p18"/>
          <p:cNvSpPr txBox="1"/>
          <p:nvPr/>
        </p:nvSpPr>
        <p:spPr>
          <a:xfrm>
            <a:off x="1294301" y="3725100"/>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Project Working Demo</a:t>
            </a:r>
            <a:endParaRPr sz="1800">
              <a:solidFill>
                <a:schemeClr val="lt1"/>
              </a:solidFill>
              <a:latin typeface="Average"/>
              <a:ea typeface="Average"/>
              <a:cs typeface="Average"/>
              <a:sym typeface="Average"/>
            </a:endParaRPr>
          </a:p>
        </p:txBody>
      </p:sp>
      <p:sp>
        <p:nvSpPr>
          <p:cNvPr id="240" name="Google Shape;240;p18"/>
          <p:cNvSpPr txBox="1"/>
          <p:nvPr/>
        </p:nvSpPr>
        <p:spPr>
          <a:xfrm>
            <a:off x="4572001" y="2667200"/>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Conclusion and Future Scope</a:t>
            </a:r>
            <a:endParaRPr>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ABSTRACT</a:t>
            </a:r>
            <a:endParaRPr/>
          </a:p>
        </p:txBody>
      </p:sp>
      <p:sp>
        <p:nvSpPr>
          <p:cNvPr id="246" name="Google Shape;246;p19"/>
          <p:cNvSpPr txBox="1">
            <a:spLocks noGrp="1"/>
          </p:cNvSpPr>
          <p:nvPr>
            <p:ph type="body" idx="1"/>
          </p:nvPr>
        </p:nvSpPr>
        <p:spPr>
          <a:xfrm>
            <a:off x="1297500" y="1377050"/>
            <a:ext cx="7038900" cy="2911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GB" sz="1400">
                <a:latin typeface="Montserrat Medium"/>
                <a:ea typeface="Montserrat Medium"/>
                <a:cs typeface="Montserrat Medium"/>
                <a:sym typeface="Montserrat Medium"/>
              </a:rPr>
              <a:t>This project presents the development of an automated Toll Tax System using an Arduino microcontroller, integrated with an ultrasonic sensor and a servo motor. The system is designed to efficiently manage toll collection by automatically detecting vehicles and controlling the barrier for entry and exit. The ultrasonic sensor measures the distance to approaching vehicles, triggering the servo motor to raise the barrier when a vehicle is within a specified range. This setup reduces the need for human intervention, minimizes traffic congestion, and ensures seamless toll operations. The automated toll tax system is a cost-effective and scalable solution, suitable for implementation in various toll booths.</a:t>
            </a:r>
            <a:endParaRPr sz="1400">
              <a:latin typeface="Montserrat Medium"/>
              <a:ea typeface="Montserrat Medium"/>
              <a:cs typeface="Montserrat Medium"/>
              <a:sym typeface="Montserrat Medium"/>
            </a:endParaRPr>
          </a:p>
          <a:p>
            <a:pPr marL="0" lvl="0" indent="0" algn="l" rtl="0">
              <a:spcBef>
                <a:spcPts val="12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objective</a:t>
            </a:r>
            <a:endParaRPr/>
          </a:p>
        </p:txBody>
      </p:sp>
      <p:sp>
        <p:nvSpPr>
          <p:cNvPr id="252" name="Google Shape;252;p20"/>
          <p:cNvSpPr txBox="1">
            <a:spLocks noGrp="1"/>
          </p:cNvSpPr>
          <p:nvPr>
            <p:ph type="body" idx="1"/>
          </p:nvPr>
        </p:nvSpPr>
        <p:spPr>
          <a:xfrm>
            <a:off x="3287575" y="1130375"/>
            <a:ext cx="5525100" cy="2299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400"/>
              <a:t>To  develop a prototype of the toll gate system  and also to understand its working procedure so to implement this idea in many other domains which can help as a basis of many other projects.</a:t>
            </a:r>
            <a:endParaRPr sz="1400"/>
          </a:p>
          <a:p>
            <a:pPr marL="0" lvl="0" indent="0" algn="l" rtl="0">
              <a:spcBef>
                <a:spcPts val="1600"/>
              </a:spcBef>
              <a:spcAft>
                <a:spcPts val="0"/>
              </a:spcAft>
              <a:buNone/>
            </a:pPr>
            <a:r>
              <a:rPr lang="en-GB" sz="1400"/>
              <a:t>Whenever the sensor senses any upcoming object in its sensing range the micro servo is made to lift up to 90 degrees for the vehicle to pass on or otherwise the gate aka the micro servo fan stays at ground 0 degree.</a:t>
            </a:r>
            <a:endParaRPr sz="1400"/>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Components Required</a:t>
            </a:r>
            <a:endParaRPr/>
          </a:p>
        </p:txBody>
      </p:sp>
      <p:sp>
        <p:nvSpPr>
          <p:cNvPr id="258" name="Google Shape;258;p21"/>
          <p:cNvSpPr txBox="1">
            <a:spLocks noGrp="1"/>
          </p:cNvSpPr>
          <p:nvPr>
            <p:ph type="body" idx="1"/>
          </p:nvPr>
        </p:nvSpPr>
        <p:spPr>
          <a:xfrm>
            <a:off x="1538275" y="971625"/>
            <a:ext cx="5877300" cy="29688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FFFFFF"/>
              </a:buClr>
              <a:buSzPts val="1300"/>
              <a:buAutoNum type="arabicPeriod"/>
            </a:pPr>
            <a:r>
              <a:rPr lang="en-GB">
                <a:solidFill>
                  <a:srgbClr val="FFFFFF"/>
                </a:solidFill>
              </a:rPr>
              <a:t>ARDUINO  UNO  R3  BOARD</a:t>
            </a:r>
            <a:endParaRPr>
              <a:solidFill>
                <a:srgbClr val="FFFFFF"/>
              </a:solidFill>
            </a:endParaRPr>
          </a:p>
          <a:p>
            <a:pPr marL="457200" lvl="0" indent="-311150" algn="l" rtl="0">
              <a:lnSpc>
                <a:spcPct val="150000"/>
              </a:lnSpc>
              <a:spcBef>
                <a:spcPts val="0"/>
              </a:spcBef>
              <a:spcAft>
                <a:spcPts val="0"/>
              </a:spcAft>
              <a:buClr>
                <a:srgbClr val="FFFFFF"/>
              </a:buClr>
              <a:buSzPts val="1300"/>
              <a:buAutoNum type="arabicPeriod"/>
            </a:pPr>
            <a:r>
              <a:rPr lang="en-GB"/>
              <a:t>ULTRASONIC HC-SR04  SENSOR</a:t>
            </a:r>
            <a:endParaRPr/>
          </a:p>
          <a:p>
            <a:pPr marL="457200" lvl="0" indent="-311150" algn="l" rtl="0">
              <a:lnSpc>
                <a:spcPct val="150000"/>
              </a:lnSpc>
              <a:spcBef>
                <a:spcPts val="1600"/>
              </a:spcBef>
              <a:spcAft>
                <a:spcPts val="0"/>
              </a:spcAft>
              <a:buSzPts val="1300"/>
              <a:buAutoNum type="arabicPeriod"/>
            </a:pPr>
            <a:r>
              <a:rPr lang="en-GB"/>
              <a:t>JUMPER WIRES (male to male,female to male)</a:t>
            </a:r>
            <a:endParaRPr/>
          </a:p>
          <a:p>
            <a:pPr marL="457200" lvl="0" indent="-311150" algn="l" rtl="0">
              <a:lnSpc>
                <a:spcPct val="150000"/>
              </a:lnSpc>
              <a:spcBef>
                <a:spcPts val="1600"/>
              </a:spcBef>
              <a:spcAft>
                <a:spcPts val="0"/>
              </a:spcAft>
              <a:buSzPts val="1300"/>
              <a:buAutoNum type="arabicPeriod"/>
            </a:pPr>
            <a:r>
              <a:rPr lang="en-GB"/>
              <a:t>MICRO SERVO SG90g</a:t>
            </a:r>
            <a:endParaRPr/>
          </a:p>
          <a:p>
            <a:pPr marL="457200" lvl="0" indent="-311150" algn="l" rtl="0">
              <a:lnSpc>
                <a:spcPct val="150000"/>
              </a:lnSpc>
              <a:spcBef>
                <a:spcPts val="1600"/>
              </a:spcBef>
              <a:spcAft>
                <a:spcPts val="0"/>
              </a:spcAft>
              <a:buSzPts val="1300"/>
              <a:buAutoNum type="arabicPeriod"/>
            </a:pPr>
            <a:r>
              <a:rPr lang="en-GB"/>
              <a:t>BREADBOARD</a:t>
            </a:r>
            <a:endParaRPr/>
          </a:p>
          <a:p>
            <a:pPr marL="457200" lvl="0" indent="-311150" algn="l" rtl="0">
              <a:lnSpc>
                <a:spcPct val="150000"/>
              </a:lnSpc>
              <a:spcBef>
                <a:spcPts val="1600"/>
              </a:spcBef>
              <a:spcAft>
                <a:spcPts val="0"/>
              </a:spcAft>
              <a:buSzPts val="1300"/>
              <a:buAutoNum type="arabicPeriod"/>
            </a:pPr>
            <a:r>
              <a:rPr lang="en-GB"/>
              <a:t>LAPTOP WITH ARDUINO IDE LATEST VERS. DOWNLOADED</a:t>
            </a:r>
            <a:endParaRPr/>
          </a:p>
          <a:p>
            <a:pPr marL="457200" lvl="0" indent="-311150" algn="l" rtl="0">
              <a:lnSpc>
                <a:spcPct val="150000"/>
              </a:lnSpc>
              <a:spcBef>
                <a:spcPts val="1600"/>
              </a:spcBef>
              <a:spcAft>
                <a:spcPts val="0"/>
              </a:spcAft>
              <a:buSzPts val="1300"/>
              <a:buAutoNum type="arabicPeriod"/>
            </a:pPr>
            <a:r>
              <a:rPr lang="en-GB"/>
              <a:t>USB PROBE TO CONNECT LAPTOP AND ARDUINO</a:t>
            </a:r>
            <a:endParaRPr/>
          </a:p>
          <a:p>
            <a:pPr marL="457200" lvl="0" indent="-311150" algn="l" rtl="0">
              <a:lnSpc>
                <a:spcPct val="150000"/>
              </a:lnSpc>
              <a:spcBef>
                <a:spcPts val="1600"/>
              </a:spcBef>
              <a:spcAft>
                <a:spcPts val="1600"/>
              </a:spcAft>
              <a:buSzPts val="1300"/>
              <a:buAutoNum type="arabicPeriod"/>
            </a:pPr>
            <a:r>
              <a:rPr lang="en-GB"/>
              <a:t>LED or BUZZER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22"/>
          <p:cNvPicPr preferRelativeResize="0"/>
          <p:nvPr/>
        </p:nvPicPr>
        <p:blipFill>
          <a:blip r:embed="rId3">
            <a:alphaModFix/>
          </a:blip>
          <a:stretch>
            <a:fillRect/>
          </a:stretch>
        </p:blipFill>
        <p:spPr>
          <a:xfrm rot="5400000">
            <a:off x="1982891" y="-17365"/>
            <a:ext cx="1985475" cy="3192749"/>
          </a:xfrm>
          <a:prstGeom prst="rect">
            <a:avLst/>
          </a:prstGeom>
          <a:noFill/>
          <a:ln>
            <a:noFill/>
          </a:ln>
        </p:spPr>
      </p:pic>
      <p:pic>
        <p:nvPicPr>
          <p:cNvPr id="264" name="Google Shape;264;p22"/>
          <p:cNvPicPr preferRelativeResize="0"/>
          <p:nvPr/>
        </p:nvPicPr>
        <p:blipFill>
          <a:blip r:embed="rId4">
            <a:alphaModFix/>
          </a:blip>
          <a:stretch>
            <a:fillRect/>
          </a:stretch>
        </p:blipFill>
        <p:spPr>
          <a:xfrm>
            <a:off x="5289429" y="675172"/>
            <a:ext cx="2733795" cy="1896575"/>
          </a:xfrm>
          <a:prstGeom prst="rect">
            <a:avLst/>
          </a:prstGeom>
          <a:noFill/>
          <a:ln>
            <a:noFill/>
          </a:ln>
        </p:spPr>
      </p:pic>
      <p:pic>
        <p:nvPicPr>
          <p:cNvPr id="265" name="Google Shape;265;p22"/>
          <p:cNvPicPr preferRelativeResize="0"/>
          <p:nvPr/>
        </p:nvPicPr>
        <p:blipFill>
          <a:blip r:embed="rId5">
            <a:alphaModFix/>
          </a:blip>
          <a:stretch>
            <a:fillRect/>
          </a:stretch>
        </p:blipFill>
        <p:spPr>
          <a:xfrm rot="-5400000">
            <a:off x="3863262" y="2041262"/>
            <a:ext cx="1781551" cy="36427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23"/>
          <p:cNvPicPr preferRelativeResize="0"/>
          <p:nvPr/>
        </p:nvPicPr>
        <p:blipFill>
          <a:blip r:embed="rId3">
            <a:alphaModFix/>
          </a:blip>
          <a:stretch>
            <a:fillRect/>
          </a:stretch>
        </p:blipFill>
        <p:spPr>
          <a:xfrm rot="-5400000">
            <a:off x="3797388" y="2092013"/>
            <a:ext cx="1796749" cy="3201475"/>
          </a:xfrm>
          <a:prstGeom prst="rect">
            <a:avLst/>
          </a:prstGeom>
          <a:noFill/>
          <a:ln>
            <a:noFill/>
          </a:ln>
        </p:spPr>
      </p:pic>
      <p:pic>
        <p:nvPicPr>
          <p:cNvPr id="271" name="Google Shape;271;p23"/>
          <p:cNvPicPr preferRelativeResize="0"/>
          <p:nvPr/>
        </p:nvPicPr>
        <p:blipFill>
          <a:blip r:embed="rId4">
            <a:alphaModFix/>
          </a:blip>
          <a:stretch>
            <a:fillRect/>
          </a:stretch>
        </p:blipFill>
        <p:spPr>
          <a:xfrm rot="-5400000">
            <a:off x="2231288" y="-94688"/>
            <a:ext cx="1756000" cy="2896576"/>
          </a:xfrm>
          <a:prstGeom prst="rect">
            <a:avLst/>
          </a:prstGeom>
          <a:noFill/>
          <a:ln>
            <a:noFill/>
          </a:ln>
        </p:spPr>
      </p:pic>
      <p:pic>
        <p:nvPicPr>
          <p:cNvPr id="272" name="Google Shape;272;p23"/>
          <p:cNvPicPr preferRelativeResize="0"/>
          <p:nvPr/>
        </p:nvPicPr>
        <p:blipFill>
          <a:blip r:embed="rId5">
            <a:alphaModFix/>
          </a:blip>
          <a:stretch>
            <a:fillRect/>
          </a:stretch>
        </p:blipFill>
        <p:spPr>
          <a:xfrm rot="-5400000">
            <a:off x="5985262" y="-260362"/>
            <a:ext cx="2137925" cy="34692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4"/>
          <p:cNvSpPr txBox="1"/>
          <p:nvPr/>
        </p:nvSpPr>
        <p:spPr>
          <a:xfrm>
            <a:off x="557075" y="1349375"/>
            <a:ext cx="3635400" cy="2124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a:solidFill>
                  <a:schemeClr val="lt1"/>
                </a:solidFill>
              </a:rPr>
              <a:t>In this project, we are making an exact replica found in toll plaza centers that is called as stopping system, The idea for this project was inspired from actual system, in actual toll they stop the vehicles using a stopper that is completely automated and it is activated when any vehicle passes in front the sensor, or some time it’s activated through a button.</a:t>
            </a:r>
            <a:endParaRPr>
              <a:solidFill>
                <a:schemeClr val="lt1"/>
              </a:solidFill>
            </a:endParaRPr>
          </a:p>
        </p:txBody>
      </p:sp>
      <p:sp>
        <p:nvSpPr>
          <p:cNvPr id="278" name="Google Shape;278;p24"/>
          <p:cNvSpPr txBox="1"/>
          <p:nvPr/>
        </p:nvSpPr>
        <p:spPr>
          <a:xfrm>
            <a:off x="1238100" y="812875"/>
            <a:ext cx="3333900" cy="6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u="sng">
                <a:solidFill>
                  <a:schemeClr val="lt1"/>
                </a:solidFill>
                <a:latin typeface="Lato"/>
                <a:ea typeface="Lato"/>
                <a:cs typeface="Lato"/>
                <a:sym typeface="Lato"/>
              </a:rPr>
              <a:t>WORKING </a:t>
            </a:r>
            <a:endParaRPr sz="1500" u="sng">
              <a:solidFill>
                <a:schemeClr val="lt1"/>
              </a:solidFill>
              <a:latin typeface="Lato"/>
              <a:ea typeface="Lato"/>
              <a:cs typeface="Lato"/>
              <a:sym typeface="Lato"/>
            </a:endParaRPr>
          </a:p>
        </p:txBody>
      </p:sp>
      <p:pic>
        <p:nvPicPr>
          <p:cNvPr id="279" name="Google Shape;279;p24"/>
          <p:cNvPicPr preferRelativeResize="0"/>
          <p:nvPr/>
        </p:nvPicPr>
        <p:blipFill>
          <a:blip r:embed="rId3">
            <a:alphaModFix/>
          </a:blip>
          <a:stretch>
            <a:fillRect/>
          </a:stretch>
        </p:blipFill>
        <p:spPr>
          <a:xfrm>
            <a:off x="4617912" y="152400"/>
            <a:ext cx="2075774" cy="4838702"/>
          </a:xfrm>
          <a:prstGeom prst="rect">
            <a:avLst/>
          </a:prstGeom>
          <a:noFill/>
          <a:ln>
            <a:noFill/>
          </a:ln>
        </p:spPr>
      </p:pic>
      <p:pic>
        <p:nvPicPr>
          <p:cNvPr id="280" name="Google Shape;280;p24"/>
          <p:cNvPicPr preferRelativeResize="0"/>
          <p:nvPr/>
        </p:nvPicPr>
        <p:blipFill>
          <a:blip r:embed="rId4">
            <a:alphaModFix/>
          </a:blip>
          <a:stretch>
            <a:fillRect/>
          </a:stretch>
        </p:blipFill>
        <p:spPr>
          <a:xfrm>
            <a:off x="6833375" y="201575"/>
            <a:ext cx="2075774" cy="47403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txBox="1"/>
          <p:nvPr/>
        </p:nvSpPr>
        <p:spPr>
          <a:xfrm>
            <a:off x="1296350" y="553500"/>
            <a:ext cx="5941500" cy="70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chemeClr val="lt1"/>
                </a:solidFill>
                <a:latin typeface="Lato"/>
                <a:ea typeface="Lato"/>
                <a:cs typeface="Lato"/>
                <a:sym typeface="Lato"/>
              </a:rPr>
              <a:t>CIRCUIT DIAGRAM FOR THE TOLL TAX SYSTEM</a:t>
            </a:r>
            <a:endParaRPr sz="1500">
              <a:solidFill>
                <a:schemeClr val="lt1"/>
              </a:solidFill>
              <a:latin typeface="Lato"/>
              <a:ea typeface="Lato"/>
              <a:cs typeface="Lato"/>
              <a:sym typeface="Lato"/>
            </a:endParaRPr>
          </a:p>
        </p:txBody>
      </p:sp>
      <p:pic>
        <p:nvPicPr>
          <p:cNvPr id="286" name="Google Shape;286;p25"/>
          <p:cNvPicPr preferRelativeResize="0"/>
          <p:nvPr/>
        </p:nvPicPr>
        <p:blipFill>
          <a:blip r:embed="rId3">
            <a:alphaModFix/>
          </a:blip>
          <a:stretch>
            <a:fillRect/>
          </a:stretch>
        </p:blipFill>
        <p:spPr>
          <a:xfrm>
            <a:off x="1571625" y="1493550"/>
            <a:ext cx="6000750" cy="3429000"/>
          </a:xfrm>
          <a:prstGeom prst="rect">
            <a:avLst/>
          </a:prstGeom>
          <a:noFill/>
          <a:ln>
            <a:noFill/>
          </a:ln>
        </p:spPr>
      </p:pic>
      <p:sp>
        <p:nvSpPr>
          <p:cNvPr id="287" name="Google Shape;287;p25"/>
          <p:cNvSpPr txBox="1"/>
          <p:nvPr/>
        </p:nvSpPr>
        <p:spPr>
          <a:xfrm>
            <a:off x="1571625" y="1192000"/>
            <a:ext cx="1684800" cy="122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Lato"/>
                <a:ea typeface="Lato"/>
                <a:cs typeface="Lato"/>
                <a:sym typeface="Lato"/>
              </a:rPr>
              <a:t>Connections:</a:t>
            </a:r>
            <a:endParaRPr sz="13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603</Words>
  <Application>Microsoft Office PowerPoint</Application>
  <PresentationFormat>On-screen Show (16:9)</PresentationFormat>
  <Paragraphs>42</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Montserrat</vt:lpstr>
      <vt:lpstr>Lato</vt:lpstr>
      <vt:lpstr>Montserrat Medium</vt:lpstr>
      <vt:lpstr>Average</vt:lpstr>
      <vt:lpstr>Focus</vt:lpstr>
      <vt:lpstr>TOLL TAX SYSTEM PROTOTYPE</vt:lpstr>
      <vt:lpstr>Contents </vt:lpstr>
      <vt:lpstr>ABSTRACT</vt:lpstr>
      <vt:lpstr>Project objective</vt:lpstr>
      <vt:lpstr>Components Required</vt:lpstr>
      <vt:lpstr>PowerPoint Presentation</vt:lpstr>
      <vt:lpstr>PowerPoint Presentation</vt:lpstr>
      <vt:lpstr>PowerPoint Presentation</vt:lpstr>
      <vt:lpstr>PowerPoint Presentation</vt:lpstr>
      <vt:lpstr>PowerPoint Presentation</vt:lpstr>
      <vt:lpstr>HOW DO IT WORK?   The connections are done as shown in the circuit and the micro servo is connected to the 9th pin in the arduino where the arduino is loaded with the right code then the control of micro servo whenever receives signal from sensor HC-SR04 the arduino makes the control of micro servo rise to 90 degrees above making way for the vehicle in our case as toll tax system.</vt:lpstr>
      <vt:lpstr>PowerPoint Presentation</vt:lpstr>
      <vt:lpstr>PowerPoint Presentation</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TOLL TAX SYSTEM PROTOTYPE</dc:title>
  <cp:lastModifiedBy>Deepika S.G</cp:lastModifiedBy>
  <cp:revision>2</cp:revision>
  <dcterms:modified xsi:type="dcterms:W3CDTF">2024-05-17T17:16:39Z</dcterms:modified>
</cp:coreProperties>
</file>